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9" r:id="rId5"/>
    <p:sldId id="261" r:id="rId6"/>
    <p:sldId id="262" r:id="rId7"/>
    <p:sldId id="264" r:id="rId8"/>
    <p:sldId id="265" r:id="rId9"/>
    <p:sldId id="269" r:id="rId10"/>
    <p:sldId id="270" r:id="rId11"/>
  </p:sldIdLst>
  <p:sldSz type="screen16x9" cy="6858000" cx="12192000"/>
  <p:notesSz cx="6858000" cy="12192000"/>
  <p:embeddedFontLst>
    <p:embeddedFont>
      <p:font typeface="MiSans" pitchFamily="34" charset="-122"/>
      <p:regular r:id="rId12"/>
    </p:embeddedFont>
  </p:embeddedFontLst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3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3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2846" t="2254" r="3013" b="8961"/>
          <a:stretch>
            <a:fillRect/>
          </a:stretch>
        </p:blipFill>
        <p:spPr>
          <a:xfrm rot="21600000">
            <a:off x="-21590" y="0"/>
            <a:ext cx="12213590" cy="6870700"/>
          </a:xfrm>
          <a:prstGeom prst="rect"/>
        </p:spPr>
      </p:pic>
      <p:sp>
        <p:nvSpPr>
          <p:cNvPr id="1048576" name="Text 0"/>
          <p:cNvSpPr/>
          <p:nvPr/>
        </p:nvSpPr>
        <p:spPr>
          <a:xfrm>
            <a:off x="2140585" y="1882140"/>
            <a:ext cx="7750810" cy="20472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6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Toyota Car Cost Calculator</a:t>
            </a:r>
            <a:endParaRPr dirty="0" sz="1600" lang="en-US"/>
          </a:p>
        </p:txBody>
      </p:sp>
      <p:sp>
        <p:nvSpPr>
          <p:cNvPr id="1048577" name="Shape 1"/>
          <p:cNvSpPr/>
          <p:nvPr/>
        </p:nvSpPr>
        <p:spPr>
          <a:xfrm>
            <a:off x="3529965" y="442404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1048578" name="Text 2"/>
          <p:cNvSpPr/>
          <p:nvPr/>
        </p:nvSpPr>
        <p:spPr>
          <a:xfrm>
            <a:off x="3495040" y="4476115"/>
            <a:ext cx="2249805" cy="3962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dirty="0" sz="1600" lang="en-US"/>
          </a:p>
        </p:txBody>
      </p:sp>
      <p:sp>
        <p:nvSpPr>
          <p:cNvPr id="1048579" name="Shape 3"/>
          <p:cNvSpPr/>
          <p:nvPr/>
        </p:nvSpPr>
        <p:spPr>
          <a:xfrm>
            <a:off x="6185535" y="442404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1048580" name="Text 4"/>
          <p:cNvSpPr/>
          <p:nvPr/>
        </p:nvSpPr>
        <p:spPr>
          <a:xfrm>
            <a:off x="6150610" y="4476115"/>
            <a:ext cx="2249805" cy="3962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b="1" dirty="0" sz="20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dirty="0" sz="1600" lang="en-US"/>
          </a:p>
        </p:txBody>
      </p:sp>
      <p:sp>
        <p:nvSpPr>
          <p:cNvPr id="1048581" name="Shape 5"/>
          <p:cNvSpPr/>
          <p:nvPr/>
        </p:nvSpPr>
        <p:spPr>
          <a:xfrm>
            <a:off x="893745" y="4728174"/>
            <a:ext cx="1141923" cy="723293"/>
          </a:xfrm>
          <a:custGeom>
            <a:avLst/>
            <a:ah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048582" name="Shape 6"/>
          <p:cNvSpPr/>
          <p:nvPr/>
        </p:nvSpPr>
        <p:spPr>
          <a:xfrm>
            <a:off x="10230150" y="1569684"/>
            <a:ext cx="1141923" cy="723293"/>
          </a:xfrm>
          <a:custGeom>
            <a:avLst/>
            <a:ah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pic>
        <p:nvPicPr>
          <p:cNvPr id="2097153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616835" y="4125595"/>
            <a:ext cx="6468110" cy="298450"/>
          </a:xfrm>
          <a:prstGeom prst="rect"/>
        </p:spPr>
      </p:pic>
      <p:pic>
        <p:nvPicPr>
          <p:cNvPr id="2097154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xmlns:r="http://schemas.openxmlformats.org/officeDocument/2006/relationships" r:embed="rId3">
            <a:alphaModFix amt="25000"/>
          </a:blip>
          <a:srcRect l="0" t="22162" r="0" b="0"/>
          <a:stretch>
            <a:fillRect/>
          </a:stretch>
        </p:blipFill>
        <p:spPr>
          <a:xfrm>
            <a:off x="777875" y="2787650"/>
            <a:ext cx="2311400" cy="1800225"/>
          </a:xfrm>
          <a:prstGeom prst="rect"/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https://kimi-img.moonshot.cn/pub/slides/slides_tmpl/image/25-08-27-20:05:32-d2nf9318bjvh7rlj0b9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15325" y="995045"/>
            <a:ext cx="3658870" cy="3658870"/>
          </a:xfrm>
          <a:prstGeom prst="rect"/>
        </p:spPr>
      </p:pic>
      <p:pic>
        <p:nvPicPr>
          <p:cNvPr id="2097156" name="Image 1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5400000" flipV="1">
            <a:off x="6951345" y="1617345"/>
            <a:ext cx="6858635" cy="3623310"/>
          </a:xfrm>
          <a:prstGeom prst="rect"/>
        </p:spPr>
      </p:pic>
      <p:sp>
        <p:nvSpPr>
          <p:cNvPr id="1048586" name="Shape 0"/>
          <p:cNvSpPr/>
          <p:nvPr/>
        </p:nvSpPr>
        <p:spPr>
          <a:xfrm>
            <a:off x="977376" y="205549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048587" name="Shape 1"/>
          <p:cNvSpPr/>
          <p:nvPr/>
        </p:nvSpPr>
        <p:spPr>
          <a:xfrm>
            <a:off x="1782458" y="205549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48588" name="Shape 2"/>
          <p:cNvSpPr/>
          <p:nvPr/>
        </p:nvSpPr>
        <p:spPr>
          <a:xfrm>
            <a:off x="977376" y="292290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048589" name="Shape 3"/>
          <p:cNvSpPr/>
          <p:nvPr/>
        </p:nvSpPr>
        <p:spPr>
          <a:xfrm>
            <a:off x="1782458" y="292290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48590" name="Shape 4"/>
          <p:cNvSpPr/>
          <p:nvPr/>
        </p:nvSpPr>
        <p:spPr>
          <a:xfrm>
            <a:off x="977376" y="379031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048591" name="Shape 5"/>
          <p:cNvSpPr/>
          <p:nvPr/>
        </p:nvSpPr>
        <p:spPr>
          <a:xfrm>
            <a:off x="1782458" y="379031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48592" name="Shape 6"/>
          <p:cNvSpPr/>
          <p:nvPr/>
        </p:nvSpPr>
        <p:spPr>
          <a:xfrm>
            <a:off x="977376" y="465772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048593" name="Shape 7"/>
          <p:cNvSpPr/>
          <p:nvPr/>
        </p:nvSpPr>
        <p:spPr>
          <a:xfrm>
            <a:off x="1782457" y="4657725"/>
            <a:ext cx="5462240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48596" name="Shape 10"/>
          <p:cNvSpPr/>
          <p:nvPr/>
        </p:nvSpPr>
        <p:spPr>
          <a:xfrm>
            <a:off x="7163100" y="704814"/>
            <a:ext cx="1141923" cy="723293"/>
          </a:xfrm>
          <a:custGeom>
            <a:avLst/>
            <a:ah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048597" name="Shape 11"/>
          <p:cNvSpPr/>
          <p:nvPr/>
        </p:nvSpPr>
        <p:spPr>
          <a:xfrm>
            <a:off x="9965355" y="5226649"/>
            <a:ext cx="1141923" cy="723293"/>
          </a:xfrm>
          <a:custGeom>
            <a:avLst/>
            <a:ah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CFCFF"/>
          </a:solidFill>
        </p:spPr>
      </p:sp>
      <p:pic>
        <p:nvPicPr>
          <p:cNvPr id="2097157" name="Image 2" descr="https://kimi-img.moonshot.cn/pub/slides/slides_tmpl/image/25-08-27-20:05:33-d2nf9398bjvh7rlj0bc0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418195" y="1015365"/>
            <a:ext cx="3432175" cy="3572510"/>
          </a:xfrm>
          <a:prstGeom prst="rect"/>
        </p:spPr>
      </p:pic>
      <p:sp>
        <p:nvSpPr>
          <p:cNvPr id="1048598" name="Shape 12"/>
          <p:cNvSpPr/>
          <p:nvPr/>
        </p:nvSpPr>
        <p:spPr>
          <a:xfrm>
            <a:off x="924560" y="643255"/>
            <a:ext cx="5890260" cy="1108075"/>
          </a:xfrm>
          <a:prstGeom prst="rect"/>
          <a:solidFill>
            <a:srgbClr val="000000">
              <a:alpha val="0"/>
            </a:srgbClr>
          </a:solidFill>
        </p:spPr>
      </p:sp>
      <p:sp>
        <p:nvSpPr>
          <p:cNvPr id="1048599" name="Text 13"/>
          <p:cNvSpPr/>
          <p:nvPr/>
        </p:nvSpPr>
        <p:spPr>
          <a:xfrm>
            <a:off x="924560" y="643255"/>
            <a:ext cx="5890260" cy="1108075"/>
          </a:xfrm>
          <a:prstGeom prst="rect"/>
          <a:noFill/>
        </p:spPr>
        <p:txBody>
          <a:bodyPr anchor="b" bIns="46863" lIns="46863" rIns="90043" rtlCol="0" tIns="90043" wrap="square"/>
          <a:p>
            <a:pPr>
              <a:lnSpc>
                <a:spcPct val="100000"/>
              </a:lnSpc>
            </a:pPr>
            <a:r>
              <a:rPr dirty="0" sz="6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dirty="0" sz="1600" lang="en-US"/>
          </a:p>
        </p:txBody>
      </p:sp>
      <p:sp>
        <p:nvSpPr>
          <p:cNvPr id="1048600" name="Text 14"/>
          <p:cNvSpPr/>
          <p:nvPr/>
        </p:nvSpPr>
        <p:spPr>
          <a:xfrm>
            <a:off x="988302" y="2141816"/>
            <a:ext cx="656085" cy="52210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dirty="0" sz="1600" lang="en-US"/>
          </a:p>
        </p:txBody>
      </p:sp>
      <p:sp>
        <p:nvSpPr>
          <p:cNvPr id="1048601" name="Text 15"/>
          <p:cNvSpPr/>
          <p:nvPr/>
        </p:nvSpPr>
        <p:spPr>
          <a:xfrm>
            <a:off x="1875829" y="2209573"/>
            <a:ext cx="5185601" cy="368952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>
              <a:lnSpc>
                <a:spcPct val="100000"/>
              </a:lnSpc>
            </a:pPr>
            <a:r>
              <a:rPr b="1" dirty="0" sz="2400" lang="en-US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dirty="0" sz="1600" lang="en-US"/>
          </a:p>
        </p:txBody>
      </p:sp>
      <p:sp>
        <p:nvSpPr>
          <p:cNvPr id="1048602" name="Text 16"/>
          <p:cNvSpPr/>
          <p:nvPr/>
        </p:nvSpPr>
        <p:spPr>
          <a:xfrm>
            <a:off x="988302" y="3009226"/>
            <a:ext cx="656085" cy="52210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dirty="0" sz="1600" lang="en-US"/>
          </a:p>
        </p:txBody>
      </p:sp>
      <p:sp>
        <p:nvSpPr>
          <p:cNvPr id="1048603" name="Text 17"/>
          <p:cNvSpPr/>
          <p:nvPr/>
        </p:nvSpPr>
        <p:spPr>
          <a:xfrm>
            <a:off x="1875829" y="3076983"/>
            <a:ext cx="5184608" cy="368952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>
              <a:lnSpc>
                <a:spcPct val="100000"/>
              </a:lnSpc>
            </a:pPr>
            <a:r>
              <a:rPr b="1" dirty="0" sz="24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Objective &amp; Interface</a:t>
            </a:r>
            <a:endParaRPr dirty="0" sz="1600" lang="en-US"/>
          </a:p>
        </p:txBody>
      </p:sp>
      <p:sp>
        <p:nvSpPr>
          <p:cNvPr id="1048604" name="Text 18"/>
          <p:cNvSpPr/>
          <p:nvPr/>
        </p:nvSpPr>
        <p:spPr>
          <a:xfrm>
            <a:off x="988302" y="3876636"/>
            <a:ext cx="656085" cy="52210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dirty="0" sz="1600" lang="en-US"/>
          </a:p>
        </p:txBody>
      </p:sp>
      <p:sp>
        <p:nvSpPr>
          <p:cNvPr id="1048605" name="Text 19"/>
          <p:cNvSpPr/>
          <p:nvPr/>
        </p:nvSpPr>
        <p:spPr>
          <a:xfrm>
            <a:off x="1875829" y="3937432"/>
            <a:ext cx="5184608" cy="368952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>
              <a:lnSpc>
                <a:spcPct val="100000"/>
              </a:lnSpc>
            </a:pPr>
            <a:r>
              <a:rPr b="1" dirty="0" sz="24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 &amp; Features</a:t>
            </a:r>
            <a:endParaRPr dirty="0" sz="1600" lang="en-US"/>
          </a:p>
        </p:txBody>
      </p:sp>
      <p:sp>
        <p:nvSpPr>
          <p:cNvPr id="1048606" name="Text 20"/>
          <p:cNvSpPr/>
          <p:nvPr/>
        </p:nvSpPr>
        <p:spPr>
          <a:xfrm>
            <a:off x="918770" y="4744046"/>
            <a:ext cx="793659" cy="52210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dirty="0" sz="1600" lang="en-US"/>
          </a:p>
        </p:txBody>
      </p:sp>
      <p:sp>
        <p:nvSpPr>
          <p:cNvPr id="1048607" name="Text 21"/>
          <p:cNvSpPr/>
          <p:nvPr/>
        </p:nvSpPr>
        <p:spPr>
          <a:xfrm>
            <a:off x="1875829" y="4804842"/>
            <a:ext cx="5184608" cy="368952"/>
          </a:xfrm>
          <a:prstGeom prst="rect"/>
          <a:noFill/>
        </p:spPr>
        <p:txBody>
          <a:bodyPr anchor="t" bIns="0" lIns="0" rIns="0" rtlCol="0" tIns="0" wrap="square">
            <a:spAutoFit/>
          </a:bodyPr>
          <a:p>
            <a:pPr>
              <a:lnSpc>
                <a:spcPct val="100000"/>
              </a:lnSpc>
            </a:pPr>
            <a:r>
              <a:rPr b="1" dirty="0" sz="24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&amp; Testing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https://kimi-img.moonshot.cn/pub/slides/slides_tmpl/image/25-08-27-20:05:41-d2nf9598bjvh7rlj0bh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7410" y="1814830"/>
            <a:ext cx="4900930" cy="4224655"/>
          </a:xfrm>
          <a:prstGeom prst="rect"/>
        </p:spPr>
      </p:pic>
      <p:sp>
        <p:nvSpPr>
          <p:cNvPr id="1048618" name="Text 0"/>
          <p:cNvSpPr/>
          <p:nvPr/>
        </p:nvSpPr>
        <p:spPr>
          <a:xfrm>
            <a:off x="595630" y="525145"/>
            <a:ext cx="7004685" cy="624839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ew</a:t>
            </a:r>
            <a:endParaRPr dirty="0" sz="1600" lang="en-US"/>
          </a:p>
        </p:txBody>
      </p:sp>
      <p:pic>
        <p:nvPicPr>
          <p:cNvPr id="2097163" name="Image 1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pic>
        <p:nvPicPr>
          <p:cNvPr id="2097164" name="Image 2" descr="https://kimi-img.moonshot.cn/pub/slides/slides_tmpl/image/25-08-27-20:05:41-d2nf9598bjvh7rlj0bh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08090" y="1814830"/>
            <a:ext cx="4900930" cy="4224655"/>
          </a:xfrm>
          <a:prstGeom prst="rect"/>
        </p:spPr>
      </p:pic>
      <p:sp>
        <p:nvSpPr>
          <p:cNvPr id="1048619" name="Text 1"/>
          <p:cNvSpPr/>
          <p:nvPr/>
        </p:nvSpPr>
        <p:spPr>
          <a:xfrm>
            <a:off x="1282065" y="2446020"/>
            <a:ext cx="4243070" cy="460375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4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Identity</a:t>
            </a:r>
            <a:endParaRPr dirty="0" sz="1600" lang="en-US"/>
          </a:p>
        </p:txBody>
      </p:sp>
      <p:sp>
        <p:nvSpPr>
          <p:cNvPr id="1048620" name="Text 2"/>
          <p:cNvSpPr/>
          <p:nvPr/>
        </p:nvSpPr>
        <p:spPr>
          <a:xfrm>
            <a:off x="1281430" y="3121660"/>
            <a:ext cx="4072255" cy="262509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6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CSC 207 Group 3 presents Toyota Car Cost Calculator, a desktop application designed to streamline vehicle pricing calculations. This academic project demonstrates practical software development skills applied to real-world automotive cost analysis challenges.</a:t>
            </a:r>
            <a:endParaRPr dirty="0" sz="1600" lang="en-US"/>
          </a:p>
        </p:txBody>
      </p:sp>
      <p:sp>
        <p:nvSpPr>
          <p:cNvPr id="1048621" name="Text 3"/>
          <p:cNvSpPr/>
          <p:nvPr/>
        </p:nvSpPr>
        <p:spPr>
          <a:xfrm>
            <a:off x="6722745" y="2446020"/>
            <a:ext cx="4243070" cy="460375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24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Overview</a:t>
            </a:r>
            <a:endParaRPr dirty="0" sz="1600" lang="en-US"/>
          </a:p>
        </p:txBody>
      </p:sp>
      <p:sp>
        <p:nvSpPr>
          <p:cNvPr id="1048622" name="Text 4"/>
          <p:cNvSpPr/>
          <p:nvPr/>
        </p:nvSpPr>
        <p:spPr>
          <a:xfrm>
            <a:off x="6722110" y="3121660"/>
            <a:ext cx="4072255" cy="22631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6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Today's presentation covers our application's objectives, interface design, calculation logic, key features, implementation details, testing results, and valuable learning outcomes achieved throughout the development process.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96580" y="1719580"/>
            <a:ext cx="3224530" cy="4438015"/>
          </a:xfrm>
          <a:prstGeom prst="rect"/>
        </p:spPr>
      </p:pic>
      <p:pic>
        <p:nvPicPr>
          <p:cNvPr id="2097170" name="Image 1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498340" y="1719580"/>
            <a:ext cx="3224530" cy="4438015"/>
          </a:xfrm>
          <a:prstGeom prst="rect"/>
        </p:spPr>
      </p:pic>
      <p:pic>
        <p:nvPicPr>
          <p:cNvPr id="2097171" name="Image 2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7090" y="1719580"/>
            <a:ext cx="3224530" cy="4438015"/>
          </a:xfrm>
          <a:prstGeom prst="rect"/>
        </p:spPr>
      </p:pic>
      <p:sp>
        <p:nvSpPr>
          <p:cNvPr id="1048631" name="Text 0"/>
          <p:cNvSpPr/>
          <p:nvPr/>
        </p:nvSpPr>
        <p:spPr>
          <a:xfrm>
            <a:off x="595630" y="525145"/>
            <a:ext cx="7004685" cy="8661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</a:t>
            </a:r>
            <a:endParaRPr dirty="0" sz="1600" lang="en-US"/>
          </a:p>
          <a:p>
            <a:pPr>
              <a:lnSpc>
                <a:spcPct val="100000"/>
              </a:lnSpc>
            </a:pPr>
            <a:endParaRPr dirty="0" sz="1600" lang="en-US"/>
          </a:p>
        </p:txBody>
      </p:sp>
      <p:pic>
        <p:nvPicPr>
          <p:cNvPr id="2097172" name="Image 3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sp>
        <p:nvSpPr>
          <p:cNvPr id="1048632" name="Text 1"/>
          <p:cNvSpPr/>
          <p:nvPr/>
        </p:nvSpPr>
        <p:spPr>
          <a:xfrm>
            <a:off x="1207135" y="2134235"/>
            <a:ext cx="2631440" cy="3962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20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Goal</a:t>
            </a:r>
            <a:endParaRPr dirty="0" sz="1600" lang="en-US"/>
          </a:p>
        </p:txBody>
      </p:sp>
      <p:sp>
        <p:nvSpPr>
          <p:cNvPr id="1048633" name="Text 2"/>
          <p:cNvSpPr/>
          <p:nvPr/>
        </p:nvSpPr>
        <p:spPr>
          <a:xfrm>
            <a:off x="1207135" y="2945765"/>
            <a:ext cx="2631440" cy="25298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a comprehensive desktop application that accurately calculates Toyota vehicle final costs, providing users with detailed pricing information for informed purchasing decisions in the automotive market.</a:t>
            </a:r>
            <a:endParaRPr dirty="0" sz="1600" lang="en-US"/>
          </a:p>
        </p:txBody>
      </p:sp>
      <p:sp>
        <p:nvSpPr>
          <p:cNvPr id="1048634" name="Text 3"/>
          <p:cNvSpPr/>
          <p:nvPr/>
        </p:nvSpPr>
        <p:spPr>
          <a:xfrm>
            <a:off x="4896485" y="2134235"/>
            <a:ext cx="2631440" cy="3962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20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Essential Inputs</a:t>
            </a:r>
            <a:endParaRPr dirty="0" sz="1600" lang="en-US"/>
          </a:p>
        </p:txBody>
      </p:sp>
      <p:sp>
        <p:nvSpPr>
          <p:cNvPr id="1048635" name="Text 4"/>
          <p:cNvSpPr/>
          <p:nvPr/>
        </p:nvSpPr>
        <p:spPr>
          <a:xfrm>
            <a:off x="4896485" y="2945765"/>
            <a:ext cx="2631440" cy="25298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application requires engine size specifications, specific Toyota make and model selection, manufacturing year, applicable import duty percentage, and chosen facilities like air conditioning or sunroof options.</a:t>
            </a:r>
            <a:endParaRPr dirty="0" sz="1600" lang="en-US"/>
          </a:p>
        </p:txBody>
      </p:sp>
      <p:sp>
        <p:nvSpPr>
          <p:cNvPr id="1048636" name="Text 5"/>
          <p:cNvSpPr/>
          <p:nvPr/>
        </p:nvSpPr>
        <p:spPr>
          <a:xfrm>
            <a:off x="8585835" y="2134235"/>
            <a:ext cx="2631440" cy="3962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20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Output</a:t>
            </a:r>
            <a:endParaRPr dirty="0" sz="1600" lang="en-US"/>
          </a:p>
        </p:txBody>
      </p:sp>
      <p:sp>
        <p:nvSpPr>
          <p:cNvPr id="1048637" name="Text 6"/>
          <p:cNvSpPr/>
          <p:nvPr/>
        </p:nvSpPr>
        <p:spPr>
          <a:xfrm>
            <a:off x="8585835" y="2945765"/>
            <a:ext cx="2631440" cy="25298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receive a complete, itemized final price breakdown showing base vehicle cost, optional features pricing, import duty calculations, and total amount payable for transparent pricing information.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https://kimi-img.moonshot.cn/pub/slides/slides_tmpl/image/25-08-27-20:05:58-d2nf99h8bjvh7rlj0bs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9155" y="1371600"/>
            <a:ext cx="7223760" cy="4645025"/>
          </a:xfrm>
          <a:prstGeom prst="rect"/>
        </p:spPr>
      </p:pic>
      <p:pic>
        <p:nvPicPr>
          <p:cNvPr id="2097174" name="Image 1" descr="https://kimi-img.moonshot.cn/pub/slides/slides_tmpl/image/25-08-27-20:05:58-d2nf99h8bjvh7rlj0bs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071485" y="1372235"/>
            <a:ext cx="3383280" cy="4632960"/>
          </a:xfrm>
          <a:prstGeom prst="rect"/>
        </p:spPr>
      </p:pic>
      <p:sp>
        <p:nvSpPr>
          <p:cNvPr id="1048641" name="Shape 0"/>
          <p:cNvSpPr/>
          <p:nvPr/>
        </p:nvSpPr>
        <p:spPr>
          <a:xfrm>
            <a:off x="1056640" y="2969895"/>
            <a:ext cx="6698615" cy="0"/>
          </a:xfrm>
          <a:prstGeom prst="line"/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</p:sp>
      <p:sp>
        <p:nvSpPr>
          <p:cNvPr id="1048642" name="Shape 1"/>
          <p:cNvSpPr/>
          <p:nvPr/>
        </p:nvSpPr>
        <p:spPr>
          <a:xfrm>
            <a:off x="1056640" y="4411345"/>
            <a:ext cx="6698615" cy="0"/>
          </a:xfrm>
          <a:prstGeom prst="line"/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</p:sp>
      <p:sp>
        <p:nvSpPr>
          <p:cNvPr id="1048643" name="Text 2"/>
          <p:cNvSpPr/>
          <p:nvPr/>
        </p:nvSpPr>
        <p:spPr>
          <a:xfrm>
            <a:off x="595630" y="506095"/>
            <a:ext cx="9558020" cy="64516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 Application Interface Design</a:t>
            </a:r>
            <a:endParaRPr dirty="0" sz="1600" lang="en-US"/>
          </a:p>
        </p:txBody>
      </p:sp>
      <p:pic>
        <p:nvPicPr>
          <p:cNvPr id="2097175" name="Image 2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5240" y="502603"/>
            <a:ext cx="579755" cy="652145"/>
          </a:xfrm>
          <a:prstGeom prst="rect"/>
        </p:spPr>
      </p:pic>
      <p:sp>
        <p:nvSpPr>
          <p:cNvPr id="1048644" name="Text 3"/>
          <p:cNvSpPr/>
          <p:nvPr/>
        </p:nvSpPr>
        <p:spPr>
          <a:xfrm>
            <a:off x="1056640" y="1651635"/>
            <a:ext cx="6698615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Intuitive Layout</a:t>
            </a:r>
            <a:endParaRPr dirty="0" sz="1600" lang="en-US"/>
          </a:p>
        </p:txBody>
      </p:sp>
      <p:sp>
        <p:nvSpPr>
          <p:cNvPr id="1048645" name="Text 4"/>
          <p:cNvSpPr/>
          <p:nvPr/>
        </p:nvSpPr>
        <p:spPr>
          <a:xfrm>
            <a:off x="1056640" y="2025015"/>
            <a:ext cx="6698615" cy="7010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main form presents a clean, organized interface with logically grouped input sections, making navigation effortless for users of all technical backgrounds while maintaining professional appearance.</a:t>
            </a:r>
            <a:endParaRPr dirty="0" sz="1600" lang="en-US"/>
          </a:p>
        </p:txBody>
      </p:sp>
      <p:sp>
        <p:nvSpPr>
          <p:cNvPr id="1048646" name="Text 5"/>
          <p:cNvSpPr/>
          <p:nvPr/>
        </p:nvSpPr>
        <p:spPr>
          <a:xfrm>
            <a:off x="1056640" y="3093085"/>
            <a:ext cx="6698615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Controls</a:t>
            </a:r>
            <a:endParaRPr dirty="0" sz="1600" lang="en-US"/>
          </a:p>
        </p:txBody>
      </p:sp>
      <p:sp>
        <p:nvSpPr>
          <p:cNvPr id="1048647" name="Text 6"/>
          <p:cNvSpPr/>
          <p:nvPr/>
        </p:nvSpPr>
        <p:spPr>
          <a:xfrm>
            <a:off x="1056640" y="3466465"/>
            <a:ext cx="6698615" cy="7010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boxes accommodate engine size, manufacturing year, and import duty entries, while drop-down menus ensure accurate Toyota model selection and checkboxes handle optional facility choices efficiently.</a:t>
            </a:r>
            <a:endParaRPr dirty="0" sz="1600" lang="en-US"/>
          </a:p>
        </p:txBody>
      </p:sp>
      <p:sp>
        <p:nvSpPr>
          <p:cNvPr id="1048648" name="Text 7"/>
          <p:cNvSpPr/>
          <p:nvPr/>
        </p:nvSpPr>
        <p:spPr>
          <a:xfrm>
            <a:off x="1056640" y="4534535"/>
            <a:ext cx="6698615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Buttons</a:t>
            </a:r>
            <a:endParaRPr dirty="0" sz="1600" lang="en-US"/>
          </a:p>
        </p:txBody>
      </p:sp>
      <p:sp>
        <p:nvSpPr>
          <p:cNvPr id="1048649" name="Text 8"/>
          <p:cNvSpPr/>
          <p:nvPr/>
        </p:nvSpPr>
        <p:spPr>
          <a:xfrm>
            <a:off x="1056640" y="4907915"/>
            <a:ext cx="6698615" cy="7010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prominent Calculate button triggers price computation instantly, while results display in a dedicated area showing detailed cost breakdown for complete pricing transparency and user satisfaction.</a:t>
            </a:r>
            <a:endParaRPr dirty="0" sz="1600" lang="en-US"/>
          </a:p>
        </p:txBody>
      </p:sp>
      <p:sp>
        <p:nvSpPr>
          <p:cNvPr id="1048650" name="Text 9"/>
          <p:cNvSpPr/>
          <p:nvPr/>
        </p:nvSpPr>
        <p:spPr>
          <a:xfrm>
            <a:off x="8261350" y="2064385"/>
            <a:ext cx="319405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Display</a:t>
            </a:r>
            <a:endParaRPr dirty="0" sz="1600" lang="en-US"/>
          </a:p>
        </p:txBody>
      </p:sp>
      <p:sp>
        <p:nvSpPr>
          <p:cNvPr id="1048651" name="Text 10"/>
          <p:cNvSpPr/>
          <p:nvPr/>
        </p:nvSpPr>
        <p:spPr>
          <a:xfrm>
            <a:off x="8510270" y="2818765"/>
            <a:ext cx="2528570" cy="2633345"/>
          </a:xfrm>
          <a:prstGeom prst="rect"/>
          <a:noFill/>
        </p:spPr>
        <p:txBody>
          <a:bodyPr anchor="t" bIns="45720" lIns="91440" rIns="91440" rtlCol="0" tIns="45720" wrap="square"/>
          <a:p>
            <a:pPr>
              <a:lnSpc>
                <a:spcPct val="130000"/>
              </a:lnSpc>
            </a:pPr>
            <a:r>
              <a:rPr dirty="0" sz="14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final cost breakdown appears in an easily readable format, organizing base price, options costs, duty calculations, and total amount for quick comprehension and decision-making.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https://kimi-img.moonshot.cn/pub/slides/slides_tmpl/image/25-08-27-20:05:33-d2nf9398bjvh7rlj0bc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82040" y="2070100"/>
            <a:ext cx="7403465" cy="3652520"/>
          </a:xfrm>
          <a:prstGeom prst="rect"/>
        </p:spPr>
      </p:pic>
      <p:sp>
        <p:nvSpPr>
          <p:cNvPr id="1048660" name="Text 0"/>
          <p:cNvSpPr/>
          <p:nvPr/>
        </p:nvSpPr>
        <p:spPr>
          <a:xfrm>
            <a:off x="595630" y="487045"/>
            <a:ext cx="8608695" cy="624839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</a:t>
            </a:r>
            <a:endParaRPr dirty="0" sz="1600" lang="en-US"/>
          </a:p>
        </p:txBody>
      </p:sp>
      <p:pic>
        <p:nvPicPr>
          <p:cNvPr id="2097181" name="Image 1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pic>
        <p:nvPicPr>
          <p:cNvPr id="2097182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0" t="22162" r="0" b="0"/>
          <a:stretch>
            <a:fillRect/>
          </a:stretch>
        </p:blipFill>
        <p:spPr>
          <a:xfrm>
            <a:off x="8027035" y="850900"/>
            <a:ext cx="3446145" cy="2682875"/>
          </a:xfrm>
          <a:prstGeom prst="rect"/>
        </p:spPr>
      </p:pic>
      <p:pic>
        <p:nvPicPr>
          <p:cNvPr id="2097183" name="Image 3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0" y="6144260"/>
            <a:ext cx="12192635" cy="713740"/>
          </a:xfrm>
          <a:prstGeom prst="rect"/>
        </p:spPr>
      </p:pic>
      <p:sp>
        <p:nvSpPr>
          <p:cNvPr id="1048661" name="Text 1"/>
          <p:cNvSpPr/>
          <p:nvPr/>
        </p:nvSpPr>
        <p:spPr>
          <a:xfrm>
            <a:off x="15103475" y="2876550"/>
            <a:ext cx="40640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dirty="0" sz="1600" lang="en-US"/>
          </a:p>
        </p:txBody>
      </p:sp>
      <p:sp>
        <p:nvSpPr>
          <p:cNvPr id="1048662" name="Text 2"/>
          <p:cNvSpPr/>
          <p:nvPr/>
        </p:nvSpPr>
        <p:spPr>
          <a:xfrm>
            <a:off x="1303654" y="1548130"/>
            <a:ext cx="6536690" cy="52197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28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Three-Step Calculation Process</a:t>
            </a:r>
            <a:endParaRPr dirty="0" sz="1600" lang="en-US"/>
          </a:p>
        </p:txBody>
      </p:sp>
      <p:sp>
        <p:nvSpPr>
          <p:cNvPr id="1048663" name="Text 3"/>
          <p:cNvSpPr/>
          <p:nvPr/>
        </p:nvSpPr>
        <p:spPr>
          <a:xfrm>
            <a:off x="1303653" y="1971675"/>
            <a:ext cx="6536690" cy="37490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20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application follows a systematic approach: first retrieving base prices from pre-defined lists based on engine size and model specifications, then adding fixed costs for each selected facility option, and finally applying import duty using the formula: Final Price = (Base Price + Total Options Cost) × (1 + Import Duty ÷ 100). This ensures accurate, consistent pricing calculations every time.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Image 0" descr="https://kimi-img.moonshot.cn/pub/slides/slides_tmpl/image/25-08-27-20:05:38-d2nf94h8bjvh7rlj0bg0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6765" y="1530350"/>
            <a:ext cx="10719435" cy="4785360"/>
          </a:xfrm>
          <a:prstGeom prst="rect"/>
        </p:spPr>
      </p:pic>
      <p:sp>
        <p:nvSpPr>
          <p:cNvPr id="1048667" name="Shape 0"/>
          <p:cNvSpPr/>
          <p:nvPr/>
        </p:nvSpPr>
        <p:spPr>
          <a:xfrm>
            <a:off x="4970780" y="3807460"/>
            <a:ext cx="6037580" cy="0"/>
          </a:xfrm>
          <a:prstGeom prst="line"/>
          <a:noFill/>
          <a:ln w="12700">
            <a:solidFill>
              <a:srgbClr val="1E46EB"/>
            </a:solidFill>
            <a:prstDash val="dash"/>
            <a:headEnd type="none"/>
            <a:tailEnd type="none"/>
          </a:ln>
        </p:spPr>
      </p:sp>
      <p:pic>
        <p:nvPicPr>
          <p:cNvPr id="2097185" name="Image 1" descr="https://kimi-img.moonshot.cn/pub/slides/slides_tmpl/image/25-08-27-20:05:41-d2nf9598bjvh7rlj0bh0.jpe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31682" t="7916" r="21872" b="17343"/>
          <a:stretch>
            <a:fillRect/>
          </a:stretch>
        </p:blipFill>
        <p:spPr>
          <a:xfrm>
            <a:off x="1231900" y="1927225"/>
            <a:ext cx="3500120" cy="3747135"/>
          </a:xfrm>
          <a:prstGeom prst="rect"/>
        </p:spPr>
      </p:pic>
      <p:sp>
        <p:nvSpPr>
          <p:cNvPr id="1048668" name="Text 1"/>
          <p:cNvSpPr/>
          <p:nvPr/>
        </p:nvSpPr>
        <p:spPr>
          <a:xfrm>
            <a:off x="595630" y="487045"/>
            <a:ext cx="7004685" cy="1158239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Application Features Overview</a:t>
            </a:r>
            <a:endParaRPr dirty="0" sz="1600" lang="en-US"/>
          </a:p>
        </p:txBody>
      </p:sp>
      <p:pic>
        <p:nvPicPr>
          <p:cNvPr id="2097186" name="Image 2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sp>
        <p:nvSpPr>
          <p:cNvPr id="1048669" name="Text 2"/>
          <p:cNvSpPr/>
          <p:nvPr/>
        </p:nvSpPr>
        <p:spPr>
          <a:xfrm>
            <a:off x="4816475" y="1937385"/>
            <a:ext cx="6218555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Validation System</a:t>
            </a:r>
            <a:endParaRPr dirty="0" sz="1600" lang="en-US"/>
          </a:p>
        </p:txBody>
      </p:sp>
      <p:sp>
        <p:nvSpPr>
          <p:cNvPr id="1048670" name="Text 3"/>
          <p:cNvSpPr/>
          <p:nvPr/>
        </p:nvSpPr>
        <p:spPr>
          <a:xfrm>
            <a:off x="4816475" y="2324735"/>
            <a:ext cx="6292850" cy="13106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validation ensures all numerical inputs are positive, manufacturing years fall within reasonable ranges, and import duty percentages stay between 0-100%, preventing calculation errors and user confusion.</a:t>
            </a:r>
            <a:endParaRPr dirty="0" sz="1600" lang="en-US"/>
          </a:p>
        </p:txBody>
      </p:sp>
      <p:sp>
        <p:nvSpPr>
          <p:cNvPr id="1048671" name="Text 4"/>
          <p:cNvSpPr/>
          <p:nvPr/>
        </p:nvSpPr>
        <p:spPr>
          <a:xfrm>
            <a:off x="4890770" y="3990340"/>
            <a:ext cx="6218555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Convenience Features</a:t>
            </a:r>
            <a:endParaRPr dirty="0" sz="1600" lang="en-US"/>
          </a:p>
        </p:txBody>
      </p:sp>
      <p:sp>
        <p:nvSpPr>
          <p:cNvPr id="1048672" name="Text 5"/>
          <p:cNvSpPr/>
          <p:nvPr/>
        </p:nvSpPr>
        <p:spPr>
          <a:xfrm>
            <a:off x="4890770" y="4377690"/>
            <a:ext cx="6292850" cy="10058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calculation provides immediate price updates upon clicking Calculate, while the Clear button resets all fields instantly, enabling users to perform multiple calculations efficiently without manual cleanup.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Image 0" descr="https://kimi-img.moonshot.cn/pub/slides/slides_tmpl/image/25-08-27-20:05:54-d2nf98h8bjvh7rlj0bo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054975" y="1662430"/>
            <a:ext cx="3255010" cy="4438015"/>
          </a:xfrm>
          <a:prstGeom prst="rect"/>
        </p:spPr>
      </p:pic>
      <p:pic>
        <p:nvPicPr>
          <p:cNvPr id="2097192" name="Image 1" descr="https://kimi-img.moonshot.cn/pub/slides/slides_tmpl/image/25-08-27-20:05:54-d2nf98h8bjvh7rlj0bo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449445" y="1651000"/>
            <a:ext cx="3255010" cy="4438015"/>
          </a:xfrm>
          <a:prstGeom prst="rect"/>
        </p:spPr>
      </p:pic>
      <p:pic>
        <p:nvPicPr>
          <p:cNvPr id="2097193" name="Image 2" descr="https://kimi-img.moonshot.cn/pub/slides/slides_tmpl/image/25-08-27-20:05:54-d2nf98h8bjvh7rlj0bog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5980" y="1662430"/>
            <a:ext cx="3255010" cy="4438015"/>
          </a:xfrm>
          <a:prstGeom prst="rect"/>
        </p:spPr>
      </p:pic>
      <p:sp>
        <p:nvSpPr>
          <p:cNvPr id="1048681" name="Shape 0"/>
          <p:cNvSpPr/>
          <p:nvPr/>
        </p:nvSpPr>
        <p:spPr>
          <a:xfrm>
            <a:off x="1943100" y="1852930"/>
            <a:ext cx="1071880" cy="1072515"/>
          </a:xfrm>
          <a:prstGeom prst="ellipse"/>
          <a:solidFill>
            <a:srgbClr val="015DBB"/>
          </a:solidFill>
        </p:spPr>
      </p:sp>
      <p:sp>
        <p:nvSpPr>
          <p:cNvPr id="1048682" name="Shape 1"/>
          <p:cNvSpPr/>
          <p:nvPr/>
        </p:nvSpPr>
        <p:spPr>
          <a:xfrm>
            <a:off x="5540375" y="1852930"/>
            <a:ext cx="1071880" cy="1072515"/>
          </a:xfrm>
          <a:prstGeom prst="ellipse"/>
          <a:solidFill>
            <a:srgbClr val="015DBB"/>
          </a:solidFill>
        </p:spPr>
      </p:sp>
      <p:sp>
        <p:nvSpPr>
          <p:cNvPr id="1048683" name="Shape 2"/>
          <p:cNvSpPr/>
          <p:nvPr/>
        </p:nvSpPr>
        <p:spPr>
          <a:xfrm>
            <a:off x="9137650" y="1852930"/>
            <a:ext cx="1071880" cy="1072515"/>
          </a:xfrm>
          <a:prstGeom prst="ellipse"/>
          <a:solidFill>
            <a:srgbClr val="015DBB"/>
          </a:solidFill>
        </p:spPr>
      </p:sp>
      <p:sp>
        <p:nvSpPr>
          <p:cNvPr id="1048684" name="Text 3"/>
          <p:cNvSpPr/>
          <p:nvPr/>
        </p:nvSpPr>
        <p:spPr>
          <a:xfrm>
            <a:off x="595630" y="525145"/>
            <a:ext cx="10451465" cy="624839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ation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</a:t>
            </a:r>
            <a:endParaRPr dirty="0" sz="1600" lang="en-US"/>
          </a:p>
        </p:txBody>
      </p:sp>
      <p:pic>
        <p:nvPicPr>
          <p:cNvPr id="2097194" name="Image 3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sp>
        <p:nvSpPr>
          <p:cNvPr id="1048685" name="Text 4"/>
          <p:cNvSpPr/>
          <p:nvPr/>
        </p:nvSpPr>
        <p:spPr>
          <a:xfrm>
            <a:off x="8363585" y="1651000"/>
            <a:ext cx="40640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dirty="0" sz="1600" lang="en-US"/>
          </a:p>
        </p:txBody>
      </p:sp>
      <p:sp>
        <p:nvSpPr>
          <p:cNvPr id="1048686" name="Text 5"/>
          <p:cNvSpPr/>
          <p:nvPr/>
        </p:nvSpPr>
        <p:spPr>
          <a:xfrm>
            <a:off x="1982590" y="2076518"/>
            <a:ext cx="993526" cy="645397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36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dirty="0" sz="1600" lang="en-US"/>
          </a:p>
        </p:txBody>
      </p:sp>
      <p:sp>
        <p:nvSpPr>
          <p:cNvPr id="1048687" name="Text 6"/>
          <p:cNvSpPr/>
          <p:nvPr/>
        </p:nvSpPr>
        <p:spPr>
          <a:xfrm>
            <a:off x="1106170" y="3067685"/>
            <a:ext cx="2746375" cy="64516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Development Environment</a:t>
            </a:r>
            <a:endParaRPr dirty="0" sz="1600" lang="en-US"/>
          </a:p>
        </p:txBody>
      </p:sp>
      <p:sp>
        <p:nvSpPr>
          <p:cNvPr id="1048688" name="Text 7"/>
          <p:cNvSpPr/>
          <p:nvPr/>
        </p:nvSpPr>
        <p:spPr>
          <a:xfrm>
            <a:off x="1106170" y="3688715"/>
            <a:ext cx="2746375" cy="194056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3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using Visual Basic within the .NET Framework, leveraging Windows Forms for intuitive graphical user interface design and robust event-handling capabilities for responsive application behavior.</a:t>
            </a:r>
            <a:endParaRPr dirty="0" sz="1600" lang="en-US"/>
          </a:p>
        </p:txBody>
      </p:sp>
      <p:sp>
        <p:nvSpPr>
          <p:cNvPr id="1048689" name="Text 8"/>
          <p:cNvSpPr/>
          <p:nvPr/>
        </p:nvSpPr>
        <p:spPr>
          <a:xfrm>
            <a:off x="5579865" y="2076518"/>
            <a:ext cx="993526" cy="645397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36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dirty="0" sz="1600" lang="en-US"/>
          </a:p>
        </p:txBody>
      </p:sp>
      <p:sp>
        <p:nvSpPr>
          <p:cNvPr id="1048690" name="Text 9"/>
          <p:cNvSpPr/>
          <p:nvPr/>
        </p:nvSpPr>
        <p:spPr>
          <a:xfrm>
            <a:off x="4703445" y="3067685"/>
            <a:ext cx="2746375" cy="3581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Architecture</a:t>
            </a:r>
            <a:endParaRPr dirty="0" sz="1600" lang="en-US"/>
          </a:p>
        </p:txBody>
      </p:sp>
      <p:sp>
        <p:nvSpPr>
          <p:cNvPr id="1048691" name="Text 10"/>
          <p:cNvSpPr/>
          <p:nvPr/>
        </p:nvSpPr>
        <p:spPr>
          <a:xfrm>
            <a:off x="4703445" y="3688715"/>
            <a:ext cx="2746375" cy="220472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3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Event-driven programming structure implements Calculate_Button_Click handlers, while modular functions handle validation, price lookup from databases, and final calculation execution for maintainable code organization.</a:t>
            </a:r>
            <a:endParaRPr dirty="0" sz="1600" lang="en-US"/>
          </a:p>
        </p:txBody>
      </p:sp>
      <p:sp>
        <p:nvSpPr>
          <p:cNvPr id="1048692" name="Text 11"/>
          <p:cNvSpPr/>
          <p:nvPr/>
        </p:nvSpPr>
        <p:spPr>
          <a:xfrm>
            <a:off x="9177140" y="2076518"/>
            <a:ext cx="993526" cy="645397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ctr">
              <a:lnSpc>
                <a:spcPct val="100000"/>
              </a:lnSpc>
            </a:pPr>
            <a:r>
              <a:rPr b="1" dirty="0" sz="36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dirty="0" sz="1600" lang="en-US"/>
          </a:p>
        </p:txBody>
      </p:sp>
      <p:sp>
        <p:nvSpPr>
          <p:cNvPr id="1048693" name="Text 12"/>
          <p:cNvSpPr/>
          <p:nvPr/>
        </p:nvSpPr>
        <p:spPr>
          <a:xfrm>
            <a:off x="8300720" y="3067685"/>
            <a:ext cx="2746375" cy="3581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Functionality</a:t>
            </a:r>
            <a:endParaRPr dirty="0" sz="1600" lang="en-US"/>
          </a:p>
        </p:txBody>
      </p:sp>
      <p:sp>
        <p:nvSpPr>
          <p:cNvPr id="1048694" name="Text 13"/>
          <p:cNvSpPr/>
          <p:nvPr/>
        </p:nvSpPr>
        <p:spPr>
          <a:xfrm>
            <a:off x="8300720" y="3688715"/>
            <a:ext cx="2746375" cy="220472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30000"/>
              </a:lnSpc>
            </a:pPr>
            <a:r>
              <a:rPr dirty="0" sz="1400" lang="en-US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code snippets demonstrate the final price formula implementation, showing how base prices, option costs, and duty percentages combine mathematically to produce accurate total vehicle pricing.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Shape 0"/>
          <p:cNvSpPr/>
          <p:nvPr/>
        </p:nvSpPr>
        <p:spPr>
          <a:xfrm>
            <a:off x="0" y="1294765"/>
            <a:ext cx="3924935" cy="5085715"/>
          </a:xfrm>
          <a:prstGeom prst="rect"/>
          <a:solidFill>
            <a:srgbClr val="015DBB"/>
          </a:solidFill>
        </p:spPr>
      </p:sp>
      <p:sp>
        <p:nvSpPr>
          <p:cNvPr id="1048699" name="Shape 1"/>
          <p:cNvSpPr/>
          <p:nvPr/>
        </p:nvSpPr>
        <p:spPr>
          <a:xfrm>
            <a:off x="260985" y="3806825"/>
            <a:ext cx="3403600" cy="0"/>
          </a:xfrm>
          <a:prstGeom prst="line"/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sp>
        <p:nvSpPr>
          <p:cNvPr id="1048700" name="Shape 2"/>
          <p:cNvSpPr/>
          <p:nvPr/>
        </p:nvSpPr>
        <p:spPr>
          <a:xfrm>
            <a:off x="8264525" y="1294765"/>
            <a:ext cx="3924935" cy="5085715"/>
          </a:xfrm>
          <a:prstGeom prst="rect"/>
          <a:solidFill>
            <a:srgbClr val="015DBB"/>
          </a:solidFill>
        </p:spPr>
      </p:sp>
      <p:sp>
        <p:nvSpPr>
          <p:cNvPr id="1048701" name="Shape 3"/>
          <p:cNvSpPr/>
          <p:nvPr/>
        </p:nvSpPr>
        <p:spPr>
          <a:xfrm>
            <a:off x="8525510" y="3806825"/>
            <a:ext cx="3403600" cy="0"/>
          </a:xfrm>
          <a:prstGeom prst="line"/>
          <a:noFill/>
          <a:ln w="12700">
            <a:solidFill>
              <a:srgbClr val="FFFFFF"/>
            </a:solidFill>
            <a:prstDash val="dash"/>
            <a:headEnd type="none"/>
            <a:tailEnd type="none"/>
          </a:ln>
        </p:spPr>
      </p:sp>
      <p:pic>
        <p:nvPicPr>
          <p:cNvPr id="2097195" name="Image 0" descr="https://kimi-img.moonshot.cn/pub/slides/slides_tmpl/image/25-08-27-20:06:11-d2nf9cp8bjvh7rlj0bv0.jpe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24448" t="0" r="24448" b="0"/>
          <a:stretch>
            <a:fillRect/>
          </a:stretch>
        </p:blipFill>
        <p:spPr>
          <a:xfrm>
            <a:off x="4146550" y="1294130"/>
            <a:ext cx="3895725" cy="5086985"/>
          </a:xfrm>
          <a:prstGeom prst="rect"/>
        </p:spPr>
      </p:pic>
      <p:sp>
        <p:nvSpPr>
          <p:cNvPr id="1048702" name="Text 4"/>
          <p:cNvSpPr/>
          <p:nvPr/>
        </p:nvSpPr>
        <p:spPr>
          <a:xfrm>
            <a:off x="595630" y="525145"/>
            <a:ext cx="10179050" cy="64516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3600" lang="en-US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Process and Example Case</a:t>
            </a:r>
            <a:endParaRPr dirty="0" sz="1600" lang="en-US"/>
          </a:p>
        </p:txBody>
      </p:sp>
      <p:pic>
        <p:nvPicPr>
          <p:cNvPr id="2097196" name="Image 1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" y="487045"/>
            <a:ext cx="579755" cy="652145"/>
          </a:xfrm>
          <a:prstGeom prst="rect"/>
        </p:spPr>
      </p:pic>
      <p:sp>
        <p:nvSpPr>
          <p:cNvPr id="1048703" name="Text 5"/>
          <p:cNvSpPr/>
          <p:nvPr/>
        </p:nvSpPr>
        <p:spPr>
          <a:xfrm>
            <a:off x="260985" y="1638300"/>
            <a:ext cx="34036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Scenario Setup</a:t>
            </a:r>
            <a:endParaRPr dirty="0" sz="1600" lang="en-US"/>
          </a:p>
        </p:txBody>
      </p:sp>
      <p:sp>
        <p:nvSpPr>
          <p:cNvPr id="1048704" name="Text 6"/>
          <p:cNvSpPr/>
          <p:nvPr/>
        </p:nvSpPr>
        <p:spPr>
          <a:xfrm>
            <a:off x="260985" y="2062480"/>
            <a:ext cx="3521075" cy="13106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testing uses Toyota Camry 2022 model with 2500cc engine, 15% import duty rate, and selected options including air conditioning and premium audio system for realistic evaluation.</a:t>
            </a:r>
            <a:endParaRPr dirty="0" sz="1600" lang="en-US"/>
          </a:p>
        </p:txBody>
      </p:sp>
      <p:sp>
        <p:nvSpPr>
          <p:cNvPr id="1048705" name="Text 7"/>
          <p:cNvSpPr/>
          <p:nvPr/>
        </p:nvSpPr>
        <p:spPr>
          <a:xfrm>
            <a:off x="260985" y="4154170"/>
            <a:ext cx="34036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Processing</a:t>
            </a:r>
            <a:endParaRPr dirty="0" sz="1600" lang="en-US"/>
          </a:p>
        </p:txBody>
      </p:sp>
      <p:sp>
        <p:nvSpPr>
          <p:cNvPr id="1048706" name="Text 8"/>
          <p:cNvSpPr/>
          <p:nvPr/>
        </p:nvSpPr>
        <p:spPr>
          <a:xfrm>
            <a:off x="260985" y="4616450"/>
            <a:ext cx="3521075" cy="11074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application successfully processes all test inputs, validating engine specifications, model year, duty percentage, and facility selections before proceeding to calculation phase.</a:t>
            </a:r>
            <a:endParaRPr dirty="0" sz="1600" lang="en-US"/>
          </a:p>
        </p:txBody>
      </p:sp>
      <p:sp>
        <p:nvSpPr>
          <p:cNvPr id="1048707" name="Text 9"/>
          <p:cNvSpPr/>
          <p:nvPr/>
        </p:nvSpPr>
        <p:spPr>
          <a:xfrm>
            <a:off x="8422640" y="1643380"/>
            <a:ext cx="34036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 algn="just">
              <a:lnSpc>
                <a:spcPct val="100000"/>
              </a:lnSpc>
            </a:pPr>
            <a:r>
              <a:rPr b="1" dirty="0" sz="1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Calculation Verification</a:t>
            </a:r>
            <a:endParaRPr dirty="0" sz="1600" lang="en-US"/>
          </a:p>
        </p:txBody>
      </p:sp>
      <p:sp>
        <p:nvSpPr>
          <p:cNvPr id="1048708" name="Text 10"/>
          <p:cNvSpPr/>
          <p:nvPr/>
        </p:nvSpPr>
        <p:spPr>
          <a:xfrm>
            <a:off x="8406765" y="2062480"/>
            <a:ext cx="3572510" cy="11074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output confirms accurate computation combining base Camry price, option costs for A/C and audio system, plus 15% duty applied to subtotal for final amount.</a:t>
            </a:r>
            <a:endParaRPr dirty="0" sz="1600" lang="en-US"/>
          </a:p>
        </p:txBody>
      </p:sp>
      <p:sp>
        <p:nvSpPr>
          <p:cNvPr id="1048709" name="Text 11"/>
          <p:cNvSpPr/>
          <p:nvPr/>
        </p:nvSpPr>
        <p:spPr>
          <a:xfrm>
            <a:off x="8411210" y="4154170"/>
            <a:ext cx="3403600" cy="36830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b="1" dirty="0" sz="18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Display</a:t>
            </a:r>
            <a:endParaRPr dirty="0" sz="1600" lang="en-US"/>
          </a:p>
        </p:txBody>
      </p:sp>
      <p:sp>
        <p:nvSpPr>
          <p:cNvPr id="1048710" name="Text 12"/>
          <p:cNvSpPr/>
          <p:nvPr/>
        </p:nvSpPr>
        <p:spPr>
          <a:xfrm>
            <a:off x="8411210" y="4616450"/>
            <a:ext cx="3571875" cy="11074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pPr>
              <a:lnSpc>
                <a:spcPct val="100000"/>
              </a:lnSpc>
            </a:pPr>
            <a:r>
              <a:rPr dirty="0" sz="1400" lang="en-US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application correctly displays itemized breakdown showing individual component costs, duty calculations, and total price, validating both mathematical accuracy and presentation clarity.</a:t>
            </a:r>
            <a:endParaRPr dirty="0" sz="1600"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Moonshot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Toyota Car Cost Calculator</dc:title>
  <dc:creator>Kimi</dc:creator>
  <cp:lastModifiedBy>Kimi</cp:lastModifiedBy>
  <dcterms:created xsi:type="dcterms:W3CDTF">2026-01-15T12:49:28Z</dcterms:created>
  <dcterms:modified xsi:type="dcterms:W3CDTF">2026-01-15T14:59:25Z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{"Label":"Toyota Car Cost Calculator","ContentProducer":"001191110108MACG2KBH8F10000","ProduceID":"","ReservedCode1":"","ContentPropagator":"001191110108MACG2KBH8F20000","PropagateID":"","ReservedCode2":""}</vt:lpwstr>
  </property>
  <property fmtid="{D5CDD505-2E9C-101B-9397-08002B2CF9AE}" pid="3" name="ICV">
    <vt:lpwstr>c0952098284c4325b443fbe1ba026ded</vt:lpwstr>
  </property>
</Properties>
</file>